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 Slab"/>
      <p:regular r:id="rId36"/>
      <p:bold r:id="rId37"/>
    </p:embeddedFon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DF8459-AF5C-427A-9FBE-7BE710CC3EB3}">
  <a:tblStyle styleId="{A0DF8459-AF5C-427A-9FBE-7BE710CC3EB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Slab-bold.fntdata"/><Relationship Id="rId14" Type="http://schemas.openxmlformats.org/officeDocument/2006/relationships/slide" Target="slides/slide8.xml"/><Relationship Id="rId36" Type="http://schemas.openxmlformats.org/officeDocument/2006/relationships/font" Target="fonts/RobotoSlab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eadd3160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eadd3160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eadd3160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eadd3160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eadd3160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eadd3160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eadd3160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eadd3160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eadd3160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eadd3160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eadd3160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eadd3160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eadd3160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eadd3160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eadd3160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eadd3160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eadd3160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eadd3160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eadd3160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eadd3160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eadd3160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eadd316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eadd3160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eadd3160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eadd3160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eadd3160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eadd3160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eadd3160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eadd3160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eadd3160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eadd3160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eadd3160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eadd3160d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eadd3160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eadd3160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eadd3160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eadd3160d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eadd3160d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eadd3160d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eadd3160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eadd3160d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eadd3160d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eadd3160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eadd3160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eadd3160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eadd3160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eadd3160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eadd3160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eadd3160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eadd316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eadd3160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eadd3160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eadd3160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eadd3160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eadd3160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eadd3160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Каталог CASE-средств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Максимов Денис Б19-514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Конкретизация предметной области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</a:t>
            </a:r>
            <a:r>
              <a:rPr lang="ru"/>
              <a:t>разграничения</a:t>
            </a:r>
            <a:r>
              <a:rPr lang="ru"/>
              <a:t> прав внутри каталога</a:t>
            </a:r>
            <a:r>
              <a:rPr lang="ru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Общая роль «Пользователь»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Роль «Администратор»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Роль «Неавторизированный пользователь»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Роль «Модератор»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Конкретизация предметной области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Также стоит упомянуть о сроках хранения данных в каталоге - по истечении 5 лет информация о неактуальных CASE- средствах помещается в архив, а аккаунты неактивных пользователи с уведомлением на почту - по истечении 3-х лет.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800" y="2716400"/>
            <a:ext cx="3768000" cy="23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КМПО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50" y="1289475"/>
            <a:ext cx="7762299" cy="369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КМПО -&gt; КМБД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переходе от КМПО к КМБД были проделаны следующие шаги: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1.	Для каждой сущности, кроме «Оценки» ПрО введены суррогатные ключи. Ключи, введенные искусственным образом легче обрабатывать. Для сущности оценка не был введен суррогатный ключ, так как она однозначно определяется связями с «CASE-средством» и «Пользователем» (пользователь может оставить только одну оценку) ;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2.	Уникальными атрибутами в системе были назначены: атрибут E-mail и атрибут никнейм у «Пользователя», атрибут название у «Тега» и атрибут название у «CASE-средства»;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3.	Произведено разделение атрибута ФИО у пользователя на два – имя и фамилия;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4.	«Тип категории» вынесен в отдельную сущность.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Используемые кодификаторы</a:t>
            </a:r>
            <a:endParaRPr/>
          </a:p>
        </p:txBody>
      </p:sp>
      <p:graphicFrame>
        <p:nvGraphicFramePr>
          <p:cNvPr id="150" name="Google Shape;150;p26"/>
          <p:cNvGraphicFramePr/>
          <p:nvPr/>
        </p:nvGraphicFramePr>
        <p:xfrm>
          <a:off x="1224800" y="109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{A0DF8459-AF5C-427A-9FBE-7BE710CC3EB3}</a:tableStyleId>
              </a:tblPr>
              <a:tblGrid>
                <a:gridCol w="519325"/>
                <a:gridCol w="1761750"/>
                <a:gridCol w="414150"/>
              </a:tblGrid>
              <a:tr h="180975"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Сущность системы</a:t>
                      </a:r>
                      <a:endParaRPr b="1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</a:t>
                      </a:r>
                      <a:endParaRPr b="1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Код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Значение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Системное разрешение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Роль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Пользователь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Комментарий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Оценка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Тег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CASE-средство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Дополнительная информация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24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Шаблон дополнительной информации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Категория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категории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51" name="Google Shape;151;p26"/>
          <p:cNvGraphicFramePr/>
          <p:nvPr/>
        </p:nvGraphicFramePr>
        <p:xfrm>
          <a:off x="4816125" y="109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{A0DF8459-AF5C-427A-9FBE-7BE710CC3EB3}</a:tableStyleId>
              </a:tblPr>
              <a:tblGrid>
                <a:gridCol w="688750"/>
                <a:gridCol w="1485150"/>
                <a:gridCol w="382850"/>
              </a:tblGrid>
              <a:tr h="180975"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Роль</a:t>
                      </a:r>
                      <a:endParaRPr b="1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БД</a:t>
                      </a:r>
                      <a:endParaRPr b="1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Код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Значение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Неавторизованный</a:t>
                      </a: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пользователь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Пользователь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Модератор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Администратор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aphicFrame>
        <p:nvGraphicFramePr>
          <p:cNvPr id="152" name="Google Shape;152;p26"/>
          <p:cNvGraphicFramePr/>
          <p:nvPr/>
        </p:nvGraphicFramePr>
        <p:xfrm>
          <a:off x="4816125" y="3301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{A0DF8459-AF5C-427A-9FBE-7BE710CC3EB3}</a:tableStyleId>
              </a:tblPr>
              <a:tblGrid>
                <a:gridCol w="824950"/>
                <a:gridCol w="1778800"/>
                <a:gridCol w="382850"/>
              </a:tblGrid>
              <a:tr h="180975"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Тип категории</a:t>
                      </a:r>
                      <a:endParaRPr b="1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БД</a:t>
                      </a:r>
                      <a:endParaRPr b="1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Код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Значение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Вспомогательная программа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Пакет разработчика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809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Инструментальное средство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КМБД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88" y="1275350"/>
            <a:ext cx="7428413" cy="369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Логическое проектирование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638" y="1108850"/>
            <a:ext cx="6204723" cy="3999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Физическая модель БД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050" y="1197750"/>
            <a:ext cx="6729907" cy="369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Физическое проектирование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25" y="2178762"/>
            <a:ext cx="1802127" cy="18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050" y="2178743"/>
            <a:ext cx="1802125" cy="1795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501" y="2324800"/>
            <a:ext cx="1830651" cy="15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5725" y="2174348"/>
            <a:ext cx="1830651" cy="186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Физическое проектирование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76" y="1404050"/>
            <a:ext cx="2856550" cy="3375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551" y="2053050"/>
            <a:ext cx="5200277" cy="20774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7" name="Google Shape;187;p31"/>
          <p:cNvSpPr txBox="1"/>
          <p:nvPr/>
        </p:nvSpPr>
        <p:spPr>
          <a:xfrm>
            <a:off x="178600" y="47433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DataGrip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4387638" y="423247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PyCharm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2181274"/>
            <a:ext cx="83682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Спроектировать и затем реализовать базу данных для “Каталога CASE-средств” – интерактивного веб-сайта, позволяющего пользователям подобрать необходимую для их задач систему, а также узнать особенности и области применимости.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БД</a:t>
            </a:r>
            <a:endParaRPr/>
          </a:p>
        </p:txBody>
      </p:sp>
      <p:sp>
        <p:nvSpPr>
          <p:cNvPr id="194" name="Google Shape;194;p32"/>
          <p:cNvSpPr txBox="1"/>
          <p:nvPr/>
        </p:nvSpPr>
        <p:spPr>
          <a:xfrm>
            <a:off x="-98825" y="383227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Настройка контейнера с СУБД PostgreSQL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 rotWithShape="1">
          <a:blip r:embed="rId3">
            <a:alphaModFix/>
          </a:blip>
          <a:srcRect b="1721" l="1447" r="1427" t="1040"/>
          <a:stretch/>
        </p:blipFill>
        <p:spPr>
          <a:xfrm>
            <a:off x="263275" y="1441412"/>
            <a:ext cx="3339892" cy="23474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500" y="1144125"/>
            <a:ext cx="4585876" cy="1617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7" name="Google Shape;197;p32"/>
          <p:cNvSpPr txBox="1"/>
          <p:nvPr/>
        </p:nvSpPr>
        <p:spPr>
          <a:xfrm>
            <a:off x="4511388" y="27615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Пример взаимодействия через psql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БД</a:t>
            </a:r>
            <a:endParaRPr/>
          </a:p>
        </p:txBody>
      </p:sp>
      <p:sp>
        <p:nvSpPr>
          <p:cNvPr id="203" name="Google Shape;203;p33"/>
          <p:cNvSpPr txBox="1"/>
          <p:nvPr/>
        </p:nvSpPr>
        <p:spPr>
          <a:xfrm>
            <a:off x="4787838" y="46524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Пример создания таблицы </a:t>
            </a:r>
            <a:r>
              <a:rPr i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Rating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5319900" y="210900"/>
            <a:ext cx="3000000" cy="434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create table </a:t>
            </a:r>
            <a:r>
              <a:rPr lang="ru" sz="900">
                <a:solidFill>
                  <a:srgbClr val="E2931D"/>
                </a:solidFill>
              </a:rPr>
              <a:t>"Rating"</a:t>
            </a:r>
            <a:endParaRPr sz="900">
              <a:solidFill>
                <a:srgbClr val="E293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(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author_id        	</a:t>
            </a:r>
            <a:r>
              <a:rPr lang="ru" sz="900">
                <a:solidFill>
                  <a:srgbClr val="005761"/>
                </a:solidFill>
              </a:rPr>
              <a:t>bigint   </a:t>
            </a:r>
            <a:r>
              <a:rPr i="1" lang="ru" sz="900">
                <a:solidFill>
                  <a:srgbClr val="945EB8"/>
                </a:solidFill>
              </a:rPr>
              <a:t>not null</a:t>
            </a:r>
            <a:endParaRPr i="1" sz="900">
              <a:solidFill>
                <a:srgbClr val="945EB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    	references </a:t>
            </a:r>
            <a:r>
              <a:rPr lang="ru" sz="900">
                <a:solidFill>
                  <a:srgbClr val="E2931D"/>
                </a:solidFill>
              </a:rPr>
              <a:t>"User"</a:t>
            </a:r>
            <a:endParaRPr sz="900">
              <a:solidFill>
                <a:srgbClr val="E293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E2931D"/>
                </a:solidFill>
              </a:rPr>
              <a:t>        	</a:t>
            </a:r>
            <a:r>
              <a:rPr i="1" lang="ru" sz="900">
                <a:solidFill>
                  <a:srgbClr val="945EB8"/>
                </a:solidFill>
              </a:rPr>
              <a:t>on delete cascade</a:t>
            </a:r>
            <a:r>
              <a:rPr lang="ru" sz="900">
                <a:solidFill>
                  <a:srgbClr val="39ADB5"/>
                </a:solidFill>
              </a:rPr>
              <a:t>,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case_tool_id     	</a:t>
            </a:r>
            <a:r>
              <a:rPr i="1" lang="ru" sz="900">
                <a:solidFill>
                  <a:srgbClr val="945EB8"/>
                </a:solidFill>
              </a:rPr>
              <a:t>integer  not null</a:t>
            </a:r>
            <a:endParaRPr i="1" sz="900">
              <a:solidFill>
                <a:srgbClr val="945EB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    	references </a:t>
            </a:r>
            <a:r>
              <a:rPr lang="ru" sz="900">
                <a:solidFill>
                  <a:srgbClr val="E2931D"/>
                </a:solidFill>
              </a:rPr>
              <a:t>"CASE_tool"</a:t>
            </a:r>
            <a:endParaRPr sz="900">
              <a:solidFill>
                <a:srgbClr val="E293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E2931D"/>
                </a:solidFill>
              </a:rPr>
              <a:t>        	</a:t>
            </a:r>
            <a:r>
              <a:rPr i="1" lang="ru" sz="900">
                <a:solidFill>
                  <a:srgbClr val="945EB8"/>
                </a:solidFill>
              </a:rPr>
              <a:t>on delete cascade</a:t>
            </a:r>
            <a:r>
              <a:rPr lang="ru" sz="900">
                <a:solidFill>
                  <a:srgbClr val="39ADB5"/>
                </a:solidFill>
              </a:rPr>
              <a:t>,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text             	</a:t>
            </a:r>
            <a:r>
              <a:rPr lang="ru" sz="900">
                <a:solidFill>
                  <a:srgbClr val="005761"/>
                </a:solidFill>
              </a:rPr>
              <a:t>text 	</a:t>
            </a:r>
            <a:r>
              <a:rPr i="1" lang="ru" sz="900">
                <a:solidFill>
                  <a:srgbClr val="945EB8"/>
                </a:solidFill>
              </a:rPr>
              <a:t>not null</a:t>
            </a:r>
            <a:r>
              <a:rPr lang="ru" sz="900">
                <a:solidFill>
                  <a:srgbClr val="39ADB5"/>
                </a:solidFill>
              </a:rPr>
              <a:t>,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convenience_rating   </a:t>
            </a:r>
            <a:r>
              <a:rPr i="1" lang="ru" sz="900">
                <a:solidFill>
                  <a:srgbClr val="945EB8"/>
                </a:solidFill>
              </a:rPr>
              <a:t>smallint not null</a:t>
            </a:r>
            <a:endParaRPr i="1" sz="900">
              <a:solidFill>
                <a:srgbClr val="945EB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    	constraint </a:t>
            </a:r>
            <a:r>
              <a:rPr lang="ru" sz="900">
                <a:solidFill>
                  <a:srgbClr val="005761"/>
                </a:solidFill>
              </a:rPr>
              <a:t>"Rating_convenience_rating_check"</a:t>
            </a:r>
            <a:endParaRPr sz="900">
              <a:solidFill>
                <a:srgbClr val="0057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5761"/>
                </a:solidFill>
              </a:rPr>
              <a:t>        	</a:t>
            </a:r>
            <a:r>
              <a:rPr i="1" lang="ru" sz="900">
                <a:solidFill>
                  <a:srgbClr val="945EB8"/>
                </a:solidFill>
              </a:rPr>
              <a:t>check </a:t>
            </a:r>
            <a:r>
              <a:rPr lang="ru" sz="900">
                <a:solidFill>
                  <a:srgbClr val="39ADB5"/>
                </a:solidFill>
              </a:rPr>
              <a:t>((</a:t>
            </a:r>
            <a:r>
              <a:rPr lang="ru" sz="900">
                <a:solidFill>
                  <a:srgbClr val="272727"/>
                </a:solidFill>
              </a:rPr>
              <a:t>convenience_rating </a:t>
            </a:r>
            <a:r>
              <a:rPr lang="ru" sz="900">
                <a:solidFill>
                  <a:srgbClr val="005761"/>
                </a:solidFill>
              </a:rPr>
              <a:t>&gt;= </a:t>
            </a:r>
            <a:r>
              <a:rPr lang="ru" sz="900">
                <a:solidFill>
                  <a:srgbClr val="F76D47"/>
                </a:solidFill>
              </a:rPr>
              <a:t>0</a:t>
            </a:r>
            <a:r>
              <a:rPr lang="ru" sz="900">
                <a:solidFill>
                  <a:srgbClr val="39ADB5"/>
                </a:solidFill>
              </a:rPr>
              <a:t>) </a:t>
            </a:r>
            <a:r>
              <a:rPr i="1" lang="ru" sz="900">
                <a:solidFill>
                  <a:srgbClr val="945EB8"/>
                </a:solidFill>
              </a:rPr>
              <a:t>AND </a:t>
            </a:r>
            <a:r>
              <a:rPr lang="ru" sz="900">
                <a:solidFill>
                  <a:srgbClr val="39ADB5"/>
                </a:solidFill>
              </a:rPr>
              <a:t>(</a:t>
            </a:r>
            <a:r>
              <a:rPr lang="ru" sz="900">
                <a:solidFill>
                  <a:srgbClr val="272727"/>
                </a:solidFill>
              </a:rPr>
              <a:t>convenience_rating </a:t>
            </a:r>
            <a:r>
              <a:rPr lang="ru" sz="900">
                <a:solidFill>
                  <a:srgbClr val="005761"/>
                </a:solidFill>
              </a:rPr>
              <a:t>&lt;= </a:t>
            </a:r>
            <a:r>
              <a:rPr lang="ru" sz="900">
                <a:solidFill>
                  <a:srgbClr val="F76D47"/>
                </a:solidFill>
              </a:rPr>
              <a:t>10</a:t>
            </a:r>
            <a:r>
              <a:rPr lang="ru" sz="900">
                <a:solidFill>
                  <a:srgbClr val="39ADB5"/>
                </a:solidFill>
              </a:rPr>
              <a:t>)),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completeness_rating  </a:t>
            </a:r>
            <a:r>
              <a:rPr i="1" lang="ru" sz="900">
                <a:solidFill>
                  <a:srgbClr val="945EB8"/>
                </a:solidFill>
              </a:rPr>
              <a:t>smallint not null</a:t>
            </a:r>
            <a:endParaRPr i="1" sz="900">
              <a:solidFill>
                <a:srgbClr val="945EB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    	constraint </a:t>
            </a:r>
            <a:r>
              <a:rPr lang="ru" sz="900">
                <a:solidFill>
                  <a:srgbClr val="005761"/>
                </a:solidFill>
              </a:rPr>
              <a:t>"Rating_completeness_rating_check"</a:t>
            </a:r>
            <a:endParaRPr sz="900">
              <a:solidFill>
                <a:srgbClr val="0057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5761"/>
                </a:solidFill>
              </a:rPr>
              <a:t>        	</a:t>
            </a:r>
            <a:r>
              <a:rPr i="1" lang="ru" sz="900">
                <a:solidFill>
                  <a:srgbClr val="945EB8"/>
                </a:solidFill>
              </a:rPr>
              <a:t>check </a:t>
            </a:r>
            <a:r>
              <a:rPr lang="ru" sz="900">
                <a:solidFill>
                  <a:srgbClr val="39ADB5"/>
                </a:solidFill>
              </a:rPr>
              <a:t>((</a:t>
            </a:r>
            <a:r>
              <a:rPr lang="ru" sz="900">
                <a:solidFill>
                  <a:srgbClr val="272727"/>
                </a:solidFill>
              </a:rPr>
              <a:t>completeness_rating </a:t>
            </a:r>
            <a:r>
              <a:rPr lang="ru" sz="900">
                <a:solidFill>
                  <a:srgbClr val="005761"/>
                </a:solidFill>
              </a:rPr>
              <a:t>&gt;= </a:t>
            </a:r>
            <a:r>
              <a:rPr lang="ru" sz="900">
                <a:solidFill>
                  <a:srgbClr val="F76D47"/>
                </a:solidFill>
              </a:rPr>
              <a:t>0</a:t>
            </a:r>
            <a:r>
              <a:rPr lang="ru" sz="900">
                <a:solidFill>
                  <a:srgbClr val="39ADB5"/>
                </a:solidFill>
              </a:rPr>
              <a:t>) </a:t>
            </a:r>
            <a:r>
              <a:rPr i="1" lang="ru" sz="900">
                <a:solidFill>
                  <a:srgbClr val="945EB8"/>
                </a:solidFill>
              </a:rPr>
              <a:t>AND </a:t>
            </a:r>
            <a:r>
              <a:rPr lang="ru" sz="900">
                <a:solidFill>
                  <a:srgbClr val="39ADB5"/>
                </a:solidFill>
              </a:rPr>
              <a:t>(</a:t>
            </a:r>
            <a:r>
              <a:rPr lang="ru" sz="900">
                <a:solidFill>
                  <a:srgbClr val="272727"/>
                </a:solidFill>
              </a:rPr>
              <a:t>completeness_rating </a:t>
            </a:r>
            <a:r>
              <a:rPr lang="ru" sz="900">
                <a:solidFill>
                  <a:srgbClr val="005761"/>
                </a:solidFill>
              </a:rPr>
              <a:t>&lt;= </a:t>
            </a:r>
            <a:r>
              <a:rPr lang="ru" sz="900">
                <a:solidFill>
                  <a:srgbClr val="F76D47"/>
                </a:solidFill>
              </a:rPr>
              <a:t>10</a:t>
            </a:r>
            <a:r>
              <a:rPr lang="ru" sz="900">
                <a:solidFill>
                  <a:srgbClr val="39ADB5"/>
                </a:solidFill>
              </a:rPr>
              <a:t>)),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comprehensive_rating </a:t>
            </a:r>
            <a:r>
              <a:rPr i="1" lang="ru" sz="900">
                <a:solidFill>
                  <a:srgbClr val="945EB8"/>
                </a:solidFill>
              </a:rPr>
              <a:t>smallint not null</a:t>
            </a:r>
            <a:endParaRPr i="1" sz="900">
              <a:solidFill>
                <a:srgbClr val="945EB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    	constraint </a:t>
            </a:r>
            <a:r>
              <a:rPr lang="ru" sz="900">
                <a:solidFill>
                  <a:srgbClr val="005761"/>
                </a:solidFill>
              </a:rPr>
              <a:t>"Rating_comprehensive_rating_check"</a:t>
            </a:r>
            <a:endParaRPr sz="900">
              <a:solidFill>
                <a:srgbClr val="0057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5761"/>
                </a:solidFill>
              </a:rPr>
              <a:t>        	</a:t>
            </a:r>
            <a:r>
              <a:rPr i="1" lang="ru" sz="900">
                <a:solidFill>
                  <a:srgbClr val="945EB8"/>
                </a:solidFill>
              </a:rPr>
              <a:t>check </a:t>
            </a:r>
            <a:r>
              <a:rPr lang="ru" sz="900">
                <a:solidFill>
                  <a:srgbClr val="39ADB5"/>
                </a:solidFill>
              </a:rPr>
              <a:t>((</a:t>
            </a:r>
            <a:r>
              <a:rPr lang="ru" sz="900">
                <a:solidFill>
                  <a:srgbClr val="272727"/>
                </a:solidFill>
              </a:rPr>
              <a:t>comprehensive_rating </a:t>
            </a:r>
            <a:r>
              <a:rPr lang="ru" sz="900">
                <a:solidFill>
                  <a:srgbClr val="005761"/>
                </a:solidFill>
              </a:rPr>
              <a:t>&gt;= </a:t>
            </a:r>
            <a:r>
              <a:rPr lang="ru" sz="900">
                <a:solidFill>
                  <a:srgbClr val="F76D47"/>
                </a:solidFill>
              </a:rPr>
              <a:t>0</a:t>
            </a:r>
            <a:r>
              <a:rPr lang="ru" sz="900">
                <a:solidFill>
                  <a:srgbClr val="39ADB5"/>
                </a:solidFill>
              </a:rPr>
              <a:t>) </a:t>
            </a:r>
            <a:r>
              <a:rPr i="1" lang="ru" sz="900">
                <a:solidFill>
                  <a:srgbClr val="945EB8"/>
                </a:solidFill>
              </a:rPr>
              <a:t>AND </a:t>
            </a:r>
            <a:r>
              <a:rPr lang="ru" sz="900">
                <a:solidFill>
                  <a:srgbClr val="39ADB5"/>
                </a:solidFill>
              </a:rPr>
              <a:t>(</a:t>
            </a:r>
            <a:r>
              <a:rPr lang="ru" sz="900">
                <a:solidFill>
                  <a:srgbClr val="272727"/>
                </a:solidFill>
              </a:rPr>
              <a:t>comprehensive_rating </a:t>
            </a:r>
            <a:r>
              <a:rPr lang="ru" sz="900">
                <a:solidFill>
                  <a:srgbClr val="005761"/>
                </a:solidFill>
              </a:rPr>
              <a:t>&lt;= </a:t>
            </a:r>
            <a:r>
              <a:rPr lang="ru" sz="900">
                <a:solidFill>
                  <a:srgbClr val="F76D47"/>
                </a:solidFill>
              </a:rPr>
              <a:t>10</a:t>
            </a:r>
            <a:r>
              <a:rPr lang="ru" sz="900">
                <a:solidFill>
                  <a:srgbClr val="39ADB5"/>
                </a:solidFill>
              </a:rPr>
              <a:t>)),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created_at       	</a:t>
            </a:r>
            <a:r>
              <a:rPr i="1" lang="ru" sz="900">
                <a:solidFill>
                  <a:srgbClr val="945EB8"/>
                </a:solidFill>
              </a:rPr>
              <a:t>timestamp with time zone default </a:t>
            </a:r>
            <a:r>
              <a:rPr lang="ru" sz="900">
                <a:solidFill>
                  <a:srgbClr val="005761"/>
                </a:solidFill>
              </a:rPr>
              <a:t>now</a:t>
            </a:r>
            <a:r>
              <a:rPr lang="ru" sz="900">
                <a:solidFill>
                  <a:srgbClr val="39ADB5"/>
                </a:solidFill>
              </a:rPr>
              <a:t>(),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i="1" lang="ru" sz="900">
                <a:solidFill>
                  <a:srgbClr val="945EB8"/>
                </a:solidFill>
              </a:rPr>
              <a:t>primary key </a:t>
            </a:r>
            <a:r>
              <a:rPr lang="ru" sz="900">
                <a:solidFill>
                  <a:srgbClr val="39ADB5"/>
                </a:solidFill>
              </a:rPr>
              <a:t>(</a:t>
            </a:r>
            <a:r>
              <a:rPr lang="ru" sz="900">
                <a:solidFill>
                  <a:srgbClr val="272727"/>
                </a:solidFill>
              </a:rPr>
              <a:t>author_id</a:t>
            </a:r>
            <a:r>
              <a:rPr lang="ru" sz="900">
                <a:solidFill>
                  <a:srgbClr val="39ADB5"/>
                </a:solidFill>
              </a:rPr>
              <a:t>, </a:t>
            </a:r>
            <a:r>
              <a:rPr lang="ru" sz="900">
                <a:solidFill>
                  <a:srgbClr val="272727"/>
                </a:solidFill>
              </a:rPr>
              <a:t>case_tool_id</a:t>
            </a:r>
            <a:r>
              <a:rPr lang="ru" sz="900">
                <a:solidFill>
                  <a:srgbClr val="39ADB5"/>
                </a:solidFill>
              </a:rPr>
              <a:t>)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);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alter table </a:t>
            </a:r>
            <a:r>
              <a:rPr lang="ru" sz="900">
                <a:solidFill>
                  <a:srgbClr val="E2931D"/>
                </a:solidFill>
              </a:rPr>
              <a:t>"Rating"</a:t>
            </a:r>
            <a:endParaRPr sz="900">
              <a:solidFill>
                <a:srgbClr val="E293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E2931D"/>
                </a:solidFill>
              </a:rPr>
              <a:t>	</a:t>
            </a:r>
            <a:r>
              <a:rPr lang="ru" sz="900">
                <a:solidFill>
                  <a:srgbClr val="005761"/>
                </a:solidFill>
              </a:rPr>
              <a:t>owner </a:t>
            </a:r>
            <a:r>
              <a:rPr i="1" lang="ru" sz="900">
                <a:solidFill>
                  <a:srgbClr val="945EB8"/>
                </a:solidFill>
              </a:rPr>
              <a:t>to </a:t>
            </a:r>
            <a:r>
              <a:rPr lang="ru" sz="900">
                <a:solidFill>
                  <a:srgbClr val="005761"/>
                </a:solidFill>
              </a:rPr>
              <a:t>postgres</a:t>
            </a:r>
            <a:r>
              <a:rPr lang="ru" sz="900">
                <a:solidFill>
                  <a:srgbClr val="39ADB5"/>
                </a:solidFill>
              </a:rPr>
              <a:t>;</a:t>
            </a:r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1128875" y="1072425"/>
            <a:ext cx="3000000" cy="337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create table </a:t>
            </a:r>
            <a:r>
              <a:rPr lang="ru" sz="900">
                <a:solidFill>
                  <a:srgbClr val="E2931D"/>
                </a:solidFill>
              </a:rPr>
              <a:t>"Comment"</a:t>
            </a:r>
            <a:endParaRPr sz="900">
              <a:solidFill>
                <a:srgbClr val="E293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(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comment_id   </a:t>
            </a:r>
            <a:r>
              <a:rPr lang="ru" sz="900">
                <a:solidFill>
                  <a:srgbClr val="005761"/>
                </a:solidFill>
              </a:rPr>
              <a:t>bigserial</a:t>
            </a:r>
            <a:endParaRPr sz="900">
              <a:solidFill>
                <a:srgbClr val="0057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5761"/>
                </a:solidFill>
              </a:rPr>
              <a:t>    	</a:t>
            </a:r>
            <a:r>
              <a:rPr i="1" lang="ru" sz="900">
                <a:solidFill>
                  <a:srgbClr val="945EB8"/>
                </a:solidFill>
              </a:rPr>
              <a:t>primary key</a:t>
            </a:r>
            <a:r>
              <a:rPr lang="ru" sz="900">
                <a:solidFill>
                  <a:srgbClr val="39ADB5"/>
                </a:solidFill>
              </a:rPr>
              <a:t>,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text     	</a:t>
            </a:r>
            <a:r>
              <a:rPr lang="ru" sz="900">
                <a:solidFill>
                  <a:srgbClr val="005761"/>
                </a:solidFill>
              </a:rPr>
              <a:t>text	</a:t>
            </a:r>
            <a:r>
              <a:rPr i="1" lang="ru" sz="900">
                <a:solidFill>
                  <a:srgbClr val="945EB8"/>
                </a:solidFill>
              </a:rPr>
              <a:t>not null</a:t>
            </a:r>
            <a:r>
              <a:rPr lang="ru" sz="900">
                <a:solidFill>
                  <a:srgbClr val="39ADB5"/>
                </a:solidFill>
              </a:rPr>
              <a:t>,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author_id	</a:t>
            </a:r>
            <a:r>
              <a:rPr lang="ru" sz="900">
                <a:solidFill>
                  <a:srgbClr val="005761"/>
                </a:solidFill>
              </a:rPr>
              <a:t>bigint  </a:t>
            </a:r>
            <a:r>
              <a:rPr i="1" lang="ru" sz="900">
                <a:solidFill>
                  <a:srgbClr val="945EB8"/>
                </a:solidFill>
              </a:rPr>
              <a:t>not null</a:t>
            </a:r>
            <a:endParaRPr i="1" sz="900">
              <a:solidFill>
                <a:srgbClr val="945EB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    	references </a:t>
            </a:r>
            <a:r>
              <a:rPr lang="ru" sz="900">
                <a:solidFill>
                  <a:srgbClr val="E2931D"/>
                </a:solidFill>
              </a:rPr>
              <a:t>"User"</a:t>
            </a:r>
            <a:endParaRPr sz="900">
              <a:solidFill>
                <a:srgbClr val="E293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E2931D"/>
                </a:solidFill>
              </a:rPr>
              <a:t>        	</a:t>
            </a:r>
            <a:r>
              <a:rPr i="1" lang="ru" sz="900">
                <a:solidFill>
                  <a:srgbClr val="945EB8"/>
                </a:solidFill>
              </a:rPr>
              <a:t>on delete cascade</a:t>
            </a:r>
            <a:r>
              <a:rPr lang="ru" sz="900">
                <a:solidFill>
                  <a:srgbClr val="39ADB5"/>
                </a:solidFill>
              </a:rPr>
              <a:t>,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case_tool_id </a:t>
            </a:r>
            <a:r>
              <a:rPr i="1" lang="ru" sz="900">
                <a:solidFill>
                  <a:srgbClr val="945EB8"/>
                </a:solidFill>
              </a:rPr>
              <a:t>integer not null</a:t>
            </a:r>
            <a:endParaRPr i="1" sz="900">
              <a:solidFill>
                <a:srgbClr val="945EB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    	references </a:t>
            </a:r>
            <a:r>
              <a:rPr lang="ru" sz="900">
                <a:solidFill>
                  <a:srgbClr val="E2931D"/>
                </a:solidFill>
              </a:rPr>
              <a:t>"CASE_tool"</a:t>
            </a:r>
            <a:endParaRPr sz="900">
              <a:solidFill>
                <a:srgbClr val="E293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E2931D"/>
                </a:solidFill>
              </a:rPr>
              <a:t>        	</a:t>
            </a:r>
            <a:r>
              <a:rPr i="1" lang="ru" sz="900">
                <a:solidFill>
                  <a:srgbClr val="945EB8"/>
                </a:solidFill>
              </a:rPr>
              <a:t>on delete cascade</a:t>
            </a:r>
            <a:r>
              <a:rPr lang="ru" sz="900">
                <a:solidFill>
                  <a:srgbClr val="39ADB5"/>
                </a:solidFill>
              </a:rPr>
              <a:t>,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	</a:t>
            </a:r>
            <a:r>
              <a:rPr lang="ru" sz="900">
                <a:solidFill>
                  <a:srgbClr val="272727"/>
                </a:solidFill>
              </a:rPr>
              <a:t>created_at   </a:t>
            </a:r>
            <a:r>
              <a:rPr i="1" lang="ru" sz="900">
                <a:solidFill>
                  <a:srgbClr val="945EB8"/>
                </a:solidFill>
              </a:rPr>
              <a:t>timestamp with time zone default </a:t>
            </a:r>
            <a:r>
              <a:rPr lang="ru" sz="900">
                <a:solidFill>
                  <a:srgbClr val="005761"/>
                </a:solidFill>
              </a:rPr>
              <a:t>now</a:t>
            </a:r>
            <a:r>
              <a:rPr lang="ru" sz="900">
                <a:solidFill>
                  <a:srgbClr val="39ADB5"/>
                </a:solidFill>
              </a:rPr>
              <a:t>()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</a:rPr>
              <a:t>);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alter table </a:t>
            </a:r>
            <a:r>
              <a:rPr lang="ru" sz="900">
                <a:solidFill>
                  <a:srgbClr val="E2931D"/>
                </a:solidFill>
              </a:rPr>
              <a:t>"Comment"</a:t>
            </a:r>
            <a:endParaRPr sz="900">
              <a:solidFill>
                <a:srgbClr val="E293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E2931D"/>
                </a:solidFill>
              </a:rPr>
              <a:t>	</a:t>
            </a:r>
            <a:r>
              <a:rPr lang="ru" sz="900">
                <a:solidFill>
                  <a:srgbClr val="005761"/>
                </a:solidFill>
              </a:rPr>
              <a:t>owner </a:t>
            </a:r>
            <a:r>
              <a:rPr i="1" lang="ru" sz="900">
                <a:solidFill>
                  <a:srgbClr val="945EB8"/>
                </a:solidFill>
              </a:rPr>
              <a:t>to </a:t>
            </a:r>
            <a:r>
              <a:rPr lang="ru" sz="900">
                <a:solidFill>
                  <a:srgbClr val="005761"/>
                </a:solidFill>
              </a:rPr>
              <a:t>postgres</a:t>
            </a:r>
            <a:r>
              <a:rPr lang="ru" sz="900">
                <a:solidFill>
                  <a:srgbClr val="39ADB5"/>
                </a:solidFill>
              </a:rPr>
              <a:t>;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create index </a:t>
            </a:r>
            <a:r>
              <a:rPr lang="ru" sz="900">
                <a:solidFill>
                  <a:srgbClr val="005761"/>
                </a:solidFill>
              </a:rPr>
              <a:t>"ix_Comment_case_tool_id"</a:t>
            </a:r>
            <a:endParaRPr sz="900">
              <a:solidFill>
                <a:srgbClr val="0057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5761"/>
                </a:solidFill>
              </a:rPr>
              <a:t>	</a:t>
            </a:r>
            <a:r>
              <a:rPr i="1" lang="ru" sz="900">
                <a:solidFill>
                  <a:srgbClr val="945EB8"/>
                </a:solidFill>
              </a:rPr>
              <a:t>on </a:t>
            </a:r>
            <a:r>
              <a:rPr lang="ru" sz="900">
                <a:solidFill>
                  <a:srgbClr val="E2931D"/>
                </a:solidFill>
              </a:rPr>
              <a:t>"Comment" </a:t>
            </a:r>
            <a:r>
              <a:rPr lang="ru" sz="900">
                <a:solidFill>
                  <a:srgbClr val="39ADB5"/>
                </a:solidFill>
              </a:rPr>
              <a:t>(</a:t>
            </a:r>
            <a:r>
              <a:rPr lang="ru" sz="900">
                <a:solidFill>
                  <a:srgbClr val="272727"/>
                </a:solidFill>
              </a:rPr>
              <a:t>case_tool_id</a:t>
            </a:r>
            <a:r>
              <a:rPr lang="ru" sz="900">
                <a:solidFill>
                  <a:srgbClr val="39ADB5"/>
                </a:solidFill>
              </a:rPr>
              <a:t>);</a:t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9ADB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</a:rPr>
              <a:t>create index </a:t>
            </a:r>
            <a:r>
              <a:rPr lang="ru" sz="900">
                <a:solidFill>
                  <a:srgbClr val="005761"/>
                </a:solidFill>
              </a:rPr>
              <a:t>"ix_Comment_author_id"</a:t>
            </a:r>
            <a:endParaRPr sz="900">
              <a:solidFill>
                <a:srgbClr val="0057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005761"/>
                </a:solidFill>
              </a:rPr>
              <a:t>	</a:t>
            </a:r>
            <a:r>
              <a:rPr i="1" lang="ru" sz="900">
                <a:solidFill>
                  <a:srgbClr val="945EB8"/>
                </a:solidFill>
              </a:rPr>
              <a:t>on </a:t>
            </a:r>
            <a:r>
              <a:rPr lang="ru" sz="900">
                <a:solidFill>
                  <a:srgbClr val="E2931D"/>
                </a:solidFill>
              </a:rPr>
              <a:t>"Comment" </a:t>
            </a:r>
            <a:r>
              <a:rPr lang="ru" sz="900">
                <a:solidFill>
                  <a:srgbClr val="39ADB5"/>
                </a:solidFill>
              </a:rPr>
              <a:t>(</a:t>
            </a:r>
            <a:r>
              <a:rPr lang="ru" sz="900">
                <a:solidFill>
                  <a:srgbClr val="272727"/>
                </a:solidFill>
              </a:rPr>
              <a:t>author_id</a:t>
            </a:r>
            <a:r>
              <a:rPr lang="ru" sz="900">
                <a:solidFill>
                  <a:srgbClr val="39ADB5"/>
                </a:solidFill>
              </a:rPr>
              <a:t>);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596813" y="45516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Пример создания таблицы </a:t>
            </a:r>
            <a:r>
              <a:rPr i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Comment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Заполнение таблиц и ETL процессы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87900" y="1489825"/>
            <a:ext cx="5073000" cy="29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качестве ETL процесса использовалась автогенерация данных с помощью языка Python. Для этого была использована библиотека генерации шаблонных данных Faker. </a:t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5756100" y="1086550"/>
            <a:ext cx="3000000" cy="398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900">
                <a:solidFill>
                  <a:srgbClr val="945E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 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add_some_user_instances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" sz="900">
                <a:solidFill>
                  <a:srgbClr val="F76D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ru" sz="900">
                <a:solidFill>
                  <a:srgbClr val="945E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 </a:t>
            </a:r>
            <a:r>
              <a:rPr i="1" lang="ru" sz="900">
                <a:solidFill>
                  <a:srgbClr val="945E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ru" sz="900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ru" sz="900">
                <a:solidFill>
                  <a:srgbClr val="F76D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 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fake_ru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i="1" lang="ru" sz="900">
                <a:solidFill>
                  <a:srgbClr val="945E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ru" sz="900">
                <a:solidFill>
                  <a:srgbClr val="91B8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'sex'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== </a:t>
            </a:r>
            <a:r>
              <a:rPr lang="ru" sz="900">
                <a:solidFill>
                  <a:srgbClr val="91B8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'F'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first_name 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fake_ru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first_name_female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last_name 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fake_ru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last_name_female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i="1" lang="ru" sz="900">
                <a:solidFill>
                  <a:srgbClr val="945E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else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first_name 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fake_ru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first_name_male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last_name 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fake_ru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last_name_male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user_instance 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</a:t>
            </a:r>
            <a:r>
              <a:rPr lang="ru" sz="900">
                <a:solidFill>
                  <a:srgbClr val="66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first_name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first_name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</a:t>
            </a:r>
            <a:r>
              <a:rPr lang="ru" sz="900">
                <a:solidFill>
                  <a:srgbClr val="66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last_name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last_name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</a:t>
            </a:r>
            <a:r>
              <a:rPr lang="ru" sz="900">
                <a:solidFill>
                  <a:srgbClr val="66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username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ru" sz="900">
                <a:solidFill>
                  <a:srgbClr val="91B8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'username'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+ </a:t>
            </a:r>
            <a:r>
              <a:rPr lang="ru" sz="900">
                <a:solidFill>
                  <a:srgbClr val="91B8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fake_ru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random_letters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ru" sz="900">
                <a:solidFill>
                  <a:srgbClr val="66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ru" sz="900">
                <a:solidFill>
                  <a:srgbClr val="F76D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(),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</a:t>
            </a:r>
            <a:r>
              <a:rPr lang="ru" sz="900">
                <a:solidFill>
                  <a:srgbClr val="66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profession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ru" sz="900">
                <a:solidFill>
                  <a:srgbClr val="91B8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'job'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],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</a:t>
            </a:r>
            <a:r>
              <a:rPr lang="ru" sz="900">
                <a:solidFill>
                  <a:srgbClr val="66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ru" sz="900">
                <a:solidFill>
                  <a:srgbClr val="91B8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''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fake_ru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random_letters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ru" sz="900">
                <a:solidFill>
                  <a:srgbClr val="66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length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lang="ru" sz="900">
                <a:solidFill>
                  <a:srgbClr val="F76D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 + 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ru" sz="900">
                <a:solidFill>
                  <a:srgbClr val="91B8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'mail'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],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</a:t>
            </a:r>
            <a:r>
              <a:rPr lang="ru" sz="900">
                <a:solidFill>
                  <a:srgbClr val="66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image_url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fake_ru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image_url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(),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	</a:t>
            </a:r>
            <a:r>
              <a:rPr lang="ru" sz="900">
                <a:solidFill>
                  <a:srgbClr val="66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role_id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fake_ru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randint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ru" sz="900">
                <a:solidFill>
                  <a:srgbClr val="F76D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connection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())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)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connection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user_instance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i="1" lang="ru" sz="900">
                <a:solidFill>
                  <a:srgbClr val="E5393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connection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00576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ru" sz="900">
                <a:solidFill>
                  <a:srgbClr val="6182B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commit</a:t>
            </a:r>
            <a:r>
              <a:rPr lang="ru" sz="900">
                <a:solidFill>
                  <a:srgbClr val="39ADB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()</a:t>
            </a:r>
            <a:endParaRPr sz="900">
              <a:solidFill>
                <a:srgbClr val="39AD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Заполнение таблиц и ETL процессы</a:t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-191262" y="464537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Пример содержания таблицы </a:t>
            </a:r>
            <a:r>
              <a:rPr i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Category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50" y="1411100"/>
            <a:ext cx="2455900" cy="3234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075" y="1966550"/>
            <a:ext cx="5565025" cy="1674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2" name="Google Shape;222;p35"/>
          <p:cNvSpPr txBox="1"/>
          <p:nvPr/>
        </p:nvSpPr>
        <p:spPr>
          <a:xfrm>
            <a:off x="3941538" y="364067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Пример содержания таблицы </a:t>
            </a:r>
            <a:r>
              <a:rPr i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Запросы в терминах SQL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150" y="1733975"/>
            <a:ext cx="6659700" cy="2569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" name="Google Shape;229;p36"/>
          <p:cNvSpPr txBox="1"/>
          <p:nvPr/>
        </p:nvSpPr>
        <p:spPr>
          <a:xfrm>
            <a:off x="2539938" y="44196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Пример запроса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данных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038" y="1592850"/>
            <a:ext cx="6897926" cy="2647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6" name="Google Shape;236;p37"/>
          <p:cNvSpPr txBox="1"/>
          <p:nvPr/>
        </p:nvSpPr>
        <p:spPr>
          <a:xfrm>
            <a:off x="2539950" y="43631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Дашборд в Grafana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данных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662" y="1651000"/>
            <a:ext cx="6314675" cy="264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3" name="Google Shape;243;p38"/>
          <p:cNvSpPr txBox="1"/>
          <p:nvPr/>
        </p:nvSpPr>
        <p:spPr>
          <a:xfrm>
            <a:off x="2539938" y="434905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Дашборд в Grafana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данных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825" y="1460500"/>
            <a:ext cx="6612350" cy="3107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0" name="Google Shape;250;p39"/>
          <p:cNvSpPr txBox="1"/>
          <p:nvPr/>
        </p:nvSpPr>
        <p:spPr>
          <a:xfrm>
            <a:off x="2539950" y="4652425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Дашборд в Grafana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размеров БД</a:t>
            </a:r>
            <a:endParaRPr/>
          </a:p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>
            <a:off x="338500" y="2096525"/>
            <a:ext cx="28578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Средний размер базы данных 16 050 928 байт, т.е. примерно 16 МБ.</a:t>
            </a:r>
            <a:endParaRPr/>
          </a:p>
        </p:txBody>
      </p:sp>
      <p:graphicFrame>
        <p:nvGraphicFramePr>
          <p:cNvPr id="257" name="Google Shape;257;p40"/>
          <p:cNvGraphicFramePr/>
          <p:nvPr/>
        </p:nvGraphicFramePr>
        <p:xfrm>
          <a:off x="3347800" y="114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{A0DF8459-AF5C-427A-9FBE-7BE710CC3EB3}</a:tableStyleId>
              </a:tblPr>
              <a:tblGrid>
                <a:gridCol w="1634125"/>
                <a:gridCol w="1154875"/>
                <a:gridCol w="836275"/>
                <a:gridCol w="416675"/>
                <a:gridCol w="639025"/>
                <a:gridCol w="942425"/>
              </a:tblGrid>
              <a:tr h="258225"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Additional_info</a:t>
                      </a:r>
                      <a:endParaRPr b="1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additional_info_id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3 000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810 000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225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VARCHAR(50)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8225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VARCHAR(200)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8225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parent_id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8225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case_tool_id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8225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Additional_info_template</a:t>
                      </a:r>
                      <a:endParaRPr b="1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additional_info_template_id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1 000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366 000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225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VARCHAR(50)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8225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VARCHAR(100)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8225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default_value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VARCHAR(200)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2582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Additional_info_templates_to_categories</a:t>
                      </a:r>
                      <a:endParaRPr b="1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additional_info_template_id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70 000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420 000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225">
                <a:tc vMerge="1"/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category_id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SMALLINT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  <a:tr h="352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CASE_tool</a:t>
                      </a:r>
                      <a:endParaRPr b="1"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case_tool_id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700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112 700</a:t>
                      </a:r>
                      <a:endParaRPr sz="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8" name="Google Shape;258;p40"/>
          <p:cNvSpPr txBox="1"/>
          <p:nvPr/>
        </p:nvSpPr>
        <p:spPr>
          <a:xfrm>
            <a:off x="4127450" y="46603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Часть таблицы с оценками объема данных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type="title"/>
          </p:nvPr>
        </p:nvSpPr>
        <p:spPr>
          <a:xfrm>
            <a:off x="387900" y="18025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6000"/>
              <a:t>Спасибо за внимание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современном мире трудно представить любую отрасль без автоматизированный средств. Поэтому каталог CASE-средств - инструментария для системных аналитиков, разработчиков и </a:t>
            </a:r>
            <a:r>
              <a:rPr lang="ru"/>
              <a:t>программистов</a:t>
            </a:r>
            <a:r>
              <a:rPr lang="ru"/>
              <a:t>, заменяющий им бумагу и карандаш на компьютер для автоматизации процесса проектирования и разработки ПО - является актуальным.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025" y="1190700"/>
            <a:ext cx="5129938" cy="3694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Конкуренты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7900" y="1489824"/>
            <a:ext cx="836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http://www.itshop.ru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675" y="1930449"/>
            <a:ext cx="3518004" cy="2757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7"/>
          <p:cNvSpPr txBox="1"/>
          <p:nvPr/>
        </p:nvSpPr>
        <p:spPr>
          <a:xfrm>
            <a:off x="2539950" y="47433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Внешний вид сайта  itshop.ru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Конкуренты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7900" y="1489824"/>
            <a:ext cx="8368200" cy="5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http://www.interface.ru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763" y="1972774"/>
            <a:ext cx="5446469" cy="2757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" name="Google Shape;98;p18"/>
          <p:cNvSpPr txBox="1"/>
          <p:nvPr/>
        </p:nvSpPr>
        <p:spPr>
          <a:xfrm>
            <a:off x="2539950" y="4743300"/>
            <a:ext cx="4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Внешний вид сайта  iterface.ru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Конкретизация предметной области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Необходимый функционал: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Интерактивный сайт с качественной подборкой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Фильтры (базовые и детальные)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Комментарии к каждому средству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Система оценок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Выдача на основе рекомендаций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Теги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Система прав и ролей, позволяющая управлять контентом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Удобное добавление нового контента на основе шаблонизации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Конкретизация предметной области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25" y="1404025"/>
            <a:ext cx="5164450" cy="2493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350" y="1179406"/>
            <a:ext cx="4572000" cy="23312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449" y="2642325"/>
            <a:ext cx="3124025" cy="2463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" name="Google Shape;113;p20"/>
          <p:cNvSpPr txBox="1"/>
          <p:nvPr/>
        </p:nvSpPr>
        <p:spPr>
          <a:xfrm>
            <a:off x="465600" y="4242375"/>
            <a:ext cx="406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Примеры каталогов в других ПрО (Yandex market, Ozon, WildBerries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Конкретизация предметной области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Основные сущности системы</a:t>
            </a:r>
            <a:r>
              <a:rPr lang="ru"/>
              <a:t>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Пользователь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Роль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Системное разрешение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CASE-средство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Комментарий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Оценка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Тег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Категория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Дополнительная информация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Шаблон дополнительной информации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